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6" r:id="rId2"/>
    <p:sldId id="391" r:id="rId3"/>
    <p:sldId id="267" r:id="rId4"/>
    <p:sldId id="545" r:id="rId5"/>
    <p:sldId id="547" r:id="rId6"/>
    <p:sldId id="546" r:id="rId7"/>
    <p:sldId id="548" r:id="rId8"/>
    <p:sldId id="549" r:id="rId9"/>
    <p:sldId id="269" r:id="rId10"/>
    <p:sldId id="273" r:id="rId11"/>
    <p:sldId id="272" r:id="rId12"/>
    <p:sldId id="283" r:id="rId13"/>
    <p:sldId id="284" r:id="rId14"/>
    <p:sldId id="285" r:id="rId15"/>
    <p:sldId id="310" r:id="rId16"/>
    <p:sldId id="541" r:id="rId17"/>
    <p:sldId id="309" r:id="rId18"/>
    <p:sldId id="544" r:id="rId19"/>
    <p:sldId id="542" r:id="rId20"/>
    <p:sldId id="543" r:id="rId21"/>
    <p:sldId id="633" r:id="rId22"/>
    <p:sldId id="282" r:id="rId23"/>
    <p:sldId id="295" r:id="rId24"/>
    <p:sldId id="296" r:id="rId25"/>
    <p:sldId id="297" r:id="rId26"/>
    <p:sldId id="298" r:id="rId27"/>
    <p:sldId id="299" r:id="rId28"/>
    <p:sldId id="311" r:id="rId29"/>
    <p:sldId id="618" r:id="rId30"/>
    <p:sldId id="623" r:id="rId31"/>
    <p:sldId id="632" r:id="rId32"/>
    <p:sldId id="315" r:id="rId33"/>
    <p:sldId id="626" r:id="rId34"/>
    <p:sldId id="314" r:id="rId35"/>
    <p:sldId id="318" r:id="rId36"/>
    <p:sldId id="320" r:id="rId37"/>
    <p:sldId id="620" r:id="rId38"/>
    <p:sldId id="317" r:id="rId39"/>
    <p:sldId id="338" r:id="rId40"/>
    <p:sldId id="621" r:id="rId41"/>
    <p:sldId id="622" r:id="rId42"/>
    <p:sldId id="339" r:id="rId43"/>
    <p:sldId id="625" r:id="rId44"/>
    <p:sldId id="340" r:id="rId45"/>
    <p:sldId id="627" r:id="rId46"/>
    <p:sldId id="355" r:id="rId47"/>
    <p:sldId id="628" r:id="rId48"/>
    <p:sldId id="354" r:id="rId49"/>
    <p:sldId id="629" r:id="rId50"/>
    <p:sldId id="370" r:id="rId51"/>
    <p:sldId id="385" r:id="rId52"/>
    <p:sldId id="386" r:id="rId53"/>
    <p:sldId id="387" r:id="rId54"/>
    <p:sldId id="388" r:id="rId55"/>
    <p:sldId id="389" r:id="rId56"/>
    <p:sldId id="384" r:id="rId57"/>
    <p:sldId id="393" r:id="rId58"/>
    <p:sldId id="392" r:id="rId59"/>
    <p:sldId id="630" r:id="rId60"/>
    <p:sldId id="394" r:id="rId61"/>
    <p:sldId id="395" r:id="rId62"/>
    <p:sldId id="631" r:id="rId63"/>
    <p:sldId id="514" r:id="rId64"/>
    <p:sldId id="396" r:id="rId65"/>
    <p:sldId id="442" r:id="rId66"/>
    <p:sldId id="444" r:id="rId67"/>
    <p:sldId id="334" r:id="rId68"/>
    <p:sldId id="460" r:id="rId69"/>
    <p:sldId id="634" r:id="rId70"/>
    <p:sldId id="515" r:id="rId71"/>
    <p:sldId id="517" r:id="rId72"/>
    <p:sldId id="516" r:id="rId73"/>
    <p:sldId id="518" r:id="rId74"/>
    <p:sldId id="519" r:id="rId75"/>
    <p:sldId id="520" r:id="rId76"/>
    <p:sldId id="319" r:id="rId77"/>
    <p:sldId id="540" r:id="rId78"/>
    <p:sldId id="522" r:id="rId79"/>
    <p:sldId id="337" r:id="rId80"/>
    <p:sldId id="521" r:id="rId81"/>
    <p:sldId id="316" r:id="rId82"/>
    <p:sldId id="281" r:id="rId83"/>
    <p:sldId id="280" r:id="rId84"/>
    <p:sldId id="443" r:id="rId85"/>
    <p:sldId id="262" r:id="rId86"/>
    <p:sldId id="257" r:id="rId87"/>
    <p:sldId id="258" r:id="rId88"/>
    <p:sldId id="259" r:id="rId89"/>
    <p:sldId id="261" r:id="rId90"/>
    <p:sldId id="635" r:id="rId91"/>
    <p:sldId id="459" r:id="rId9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2106" y="-942"/>
      </p:cViewPr>
      <p:guideLst>
        <p:guide orient="horz" pos="2034"/>
        <p:guide pos="39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84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65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2022/8/15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C++ </a:t>
            </a:r>
            <a:r>
              <a:rPr lang="zh-CN" altLang="en-US"/>
              <a:t>标准库系列课</a:t>
            </a:r>
            <a:r>
              <a:rPr lang="en-US" altLang="zh-CN"/>
              <a:t> - </a:t>
            </a:r>
            <a:r>
              <a:rPr lang="zh-CN" altLang="en-US"/>
              <a:t>你所不知道的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容器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</a:p>
          <a:p>
            <a:pPr algn="ctr"/>
            <a:r>
              <a:rPr lang="zh-CN" altLang="en-US"/>
              <a:t>上期回顾：https://www.bilibili.com/video/BV1qF411T7sd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迭代器的五大分类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568325" y="1195070"/>
          <a:ext cx="11055350" cy="264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</a:p>
                  </a:txBody>
                  <a:tcPr/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</a:p>
                  </a:txBody>
                  <a:tcPr/>
                </a:tc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</a:p>
                  </a:txBody>
                  <a:tcPr/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set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map</a:t>
                      </a:r>
                      <a:r>
                        <a:rPr lang="zh-CN" altLang="en-US" dirty="0"/>
                        <a:t>，</a:t>
                      </a:r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</a:p>
                  </a:txBody>
                  <a:tcPr/>
                </a:tc>
              </a:tr>
              <a:tr h="4254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</a:p>
                  </a:txBody>
                  <a:tcPr/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https://en.cppreference.com/w/cpp/iterator/random_access_iterator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https://www.cplusplus.com/reference/iterator/istream_iterator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包含关系：前向迭代</a:t>
            </a:r>
            <a:r>
              <a:rPr lang="zh-CN" altLang="en-US" dirty="0" smtClean="0"/>
              <a:t>器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双向</a:t>
            </a:r>
            <a:r>
              <a:rPr lang="zh-CN" altLang="en-US" dirty="0"/>
              <a:t>迭代</a:t>
            </a:r>
            <a:r>
              <a:rPr lang="zh-CN" altLang="en-US" dirty="0" smtClean="0"/>
              <a:t>器</a:t>
            </a:r>
            <a:r>
              <a:rPr lang="en-US" altLang="zh-CN" dirty="0">
                <a:sym typeface="+mn-ea"/>
              </a:rPr>
              <a:t>&lt;</a:t>
            </a:r>
            <a:r>
              <a:rPr lang="zh-CN" altLang="en-US" dirty="0" smtClean="0"/>
              <a:t>随机访问</a:t>
            </a:r>
            <a:r>
              <a:rPr lang="zh-CN" altLang="en-US" dirty="0"/>
              <a:t>迭代器</a:t>
            </a:r>
          </a:p>
          <a:p>
            <a:r>
              <a:rPr lang="zh-CN" altLang="en-US" dirty="0"/>
              <a:t>这意味着如果一个</a:t>
            </a:r>
            <a:r>
              <a:rPr lang="en-US" altLang="zh-CN" dirty="0"/>
              <a:t>STL</a:t>
            </a:r>
            <a:r>
              <a:rPr lang="zh-CN" altLang="en-US" dirty="0"/>
              <a:t>模板函数（比如</a:t>
            </a:r>
            <a:r>
              <a:rPr lang="en-US" altLang="zh-CN" dirty="0" err="1"/>
              <a:t>std</a:t>
            </a:r>
            <a:r>
              <a:rPr lang="en-US" altLang="zh-CN" dirty="0"/>
              <a:t>::find</a:t>
            </a:r>
            <a:r>
              <a:rPr lang="zh-CN" altLang="en-US" dirty="0"/>
              <a:t>）要求迭代器是</a:t>
            </a:r>
            <a:r>
              <a:rPr lang="zh-CN" altLang="en-US" b="1" dirty="0"/>
              <a:t>前向迭代器</a:t>
            </a:r>
            <a:r>
              <a:rPr lang="zh-CN" altLang="en-US" dirty="0"/>
              <a:t>即可，那么也可以给他随机访问迭代器，因为</a:t>
            </a:r>
            <a:r>
              <a:rPr lang="zh-CN" altLang="en-US" b="1" dirty="0"/>
              <a:t>前向迭代器</a:t>
            </a:r>
            <a:r>
              <a:rPr lang="zh-CN" altLang="en-US" dirty="0"/>
              <a:t>是</a:t>
            </a:r>
            <a:r>
              <a:rPr lang="zh-CN" altLang="en-US" b="1" dirty="0"/>
              <a:t>随机访问迭代器</a:t>
            </a:r>
            <a:r>
              <a:rPr lang="zh-CN" altLang="en-US" dirty="0"/>
              <a:t>的子集。</a:t>
            </a:r>
          </a:p>
          <a:p>
            <a:r>
              <a:rPr lang="zh-CN" altLang="en-US" dirty="0"/>
              <a:t>例如，</a:t>
            </a:r>
            <a:r>
              <a:rPr lang="en-US" altLang="zh-CN" dirty="0"/>
              <a:t>vector </a:t>
            </a:r>
            <a:r>
              <a:rPr lang="zh-CN" altLang="en-US" dirty="0"/>
              <a:t>和</a:t>
            </a:r>
            <a:r>
              <a:rPr lang="en-US" altLang="zh-CN" dirty="0"/>
              <a:t> list </a:t>
            </a:r>
            <a:r>
              <a:rPr lang="zh-CN" altLang="en-US" dirty="0"/>
              <a:t>都可以调用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::find</a:t>
            </a:r>
            <a:r>
              <a:rPr lang="zh-CN" altLang="en-US" dirty="0"/>
              <a:t>（</a:t>
            </a:r>
            <a:r>
              <a:rPr lang="en-US" altLang="zh-CN" dirty="0"/>
              <a:t>set </a:t>
            </a:r>
            <a:r>
              <a:rPr lang="zh-CN" altLang="en-US" dirty="0"/>
              <a:t>则直接提供了</a:t>
            </a:r>
            <a:r>
              <a:rPr lang="en-US" altLang="zh-CN" dirty="0"/>
              <a:t> </a:t>
            </a:r>
            <a:r>
              <a:rPr lang="en-US" altLang="zh-CN" dirty="0" err="1" smtClean="0"/>
              <a:t>set.find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set.lower_bound</a:t>
            </a:r>
            <a:r>
              <a:rPr lang="zh-CN" altLang="en-US" dirty="0" smtClean="0"/>
              <a:t>作为</a:t>
            </a:r>
            <a:r>
              <a:rPr lang="zh-CN" altLang="en-US" dirty="0"/>
              <a:t>成员函数，稍后讨论）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7600" y="4279900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Std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lower_bound</a:t>
            </a:r>
            <a:r>
              <a:rPr lang="zh-CN" altLang="en-US" dirty="0" smtClean="0"/>
              <a:t>，二分法查找函数，它需要：具有随机访问迭代器的容器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lstStyle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lstStyle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lstStyle/>
          <a:p>
            <a:r>
              <a:rPr lang="zh-CN" altLang="en-US" sz="2800">
                <a:sym typeface="+mn-ea"/>
              </a:rPr>
              <a:t>刚刚的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</a:t>
            </a:r>
            <a:r>
              <a:rPr lang="zh-CN" altLang="en-US" sz="2800" b="1">
                <a:sym typeface="+mn-ea"/>
              </a:rPr>
              <a:t>就地</a:t>
            </a:r>
            <a:r>
              <a:rPr lang="zh-CN" altLang="en-US" sz="2800">
                <a:sym typeface="+mn-ea"/>
              </a:rPr>
              <a:t>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lstStyle/>
          <a:p>
            <a:r>
              <a:rPr lang="en-US" altLang="zh-CN" dirty="0"/>
              <a:t>next </a:t>
            </a:r>
            <a:r>
              <a:rPr lang="zh-CN" altLang="en-US" dirty="0"/>
              <a:t>的第二个参数</a:t>
            </a:r>
            <a:r>
              <a:rPr lang="en-US" altLang="zh-CN" dirty="0"/>
              <a:t> n </a:t>
            </a:r>
            <a:r>
              <a:rPr lang="zh-CN" altLang="en-US" dirty="0"/>
              <a:t>通常是正数，表示向前走的距离。</a:t>
            </a:r>
          </a:p>
          <a:p>
            <a:r>
              <a:rPr lang="zh-CN" altLang="en-US" dirty="0"/>
              <a:t>如果迭代器类型是</a:t>
            </a:r>
            <a:r>
              <a:rPr lang="zh-CN" altLang="en-US" b="1" dirty="0"/>
              <a:t>双向迭代器</a:t>
            </a:r>
            <a:r>
              <a:rPr lang="zh-CN" altLang="en-US" dirty="0"/>
              <a:t>。</a:t>
            </a:r>
            <a:r>
              <a:rPr lang="en-US" dirty="0"/>
              <a:t>next </a:t>
            </a:r>
            <a:r>
              <a:rPr lang="zh-CN" altLang="en-US" dirty="0"/>
              <a:t>的第二个参数</a:t>
            </a:r>
            <a:r>
              <a:rPr lang="en-US" altLang="zh-CN" dirty="0"/>
              <a:t> n </a:t>
            </a:r>
            <a:r>
              <a:rPr lang="zh-CN" altLang="en-US" dirty="0"/>
              <a:t>还</a:t>
            </a:r>
            <a:r>
              <a:rPr lang="zh-CN" altLang="en-US" b="1" dirty="0"/>
              <a:t>可以是负数</a:t>
            </a:r>
            <a:r>
              <a:rPr lang="zh-CN" altLang="en-US" dirty="0"/>
              <a:t>，这时他会让迭代器往前走一段距离，例如：</a:t>
            </a:r>
          </a:p>
          <a:p>
            <a:r>
              <a:rPr lang="en-US" altLang="zh-CN" dirty="0" err="1"/>
              <a:t>std</a:t>
            </a:r>
            <a:r>
              <a:rPr lang="en-US" altLang="zh-CN" dirty="0"/>
              <a:t>::next(it, -3) </a:t>
            </a:r>
            <a:r>
              <a:rPr lang="zh-CN" altLang="en-US" dirty="0"/>
              <a:t>相当于</a:t>
            </a:r>
            <a:r>
              <a:rPr lang="en-US" altLang="zh-CN" dirty="0"/>
              <a:t> it - 3</a:t>
            </a:r>
            <a:r>
              <a:rPr lang="zh-CN" altLang="en-US" dirty="0"/>
              <a:t>。</a:t>
            </a:r>
          </a:p>
          <a:p>
            <a:r>
              <a:rPr lang="zh-CN" dirty="0"/>
              <a:t>还可以用另一个专门的函数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prev</a:t>
            </a:r>
            <a:r>
              <a:rPr lang="en-US" altLang="zh-CN" dirty="0"/>
              <a:t>(it, 3) </a:t>
            </a:r>
            <a:r>
              <a:rPr lang="zh-CN" altLang="en-US" dirty="0"/>
              <a:t>也相当于</a:t>
            </a:r>
            <a:r>
              <a:rPr lang="en-US" altLang="zh-CN" dirty="0"/>
              <a:t> it - 3</a:t>
            </a:r>
            <a:r>
              <a:rPr lang="zh-CN" altLang="en-US" dirty="0" smtClean="0"/>
              <a:t>。</a:t>
            </a:r>
            <a:r>
              <a:rPr lang="en-US" altLang="zh-CN" dirty="0"/>
              <a:t>(</a:t>
            </a:r>
            <a:r>
              <a:rPr lang="en-US" altLang="zh-CN" dirty="0" err="1"/>
              <a:t>std</a:t>
            </a:r>
            <a:r>
              <a:rPr lang="en-US" altLang="zh-CN" dirty="0"/>
              <a:t>::</a:t>
            </a:r>
            <a:r>
              <a:rPr lang="en-US" altLang="zh-CN" dirty="0" err="1"/>
              <a:t>prev</a:t>
            </a:r>
            <a:r>
              <a:rPr lang="zh-CN" altLang="en-US" dirty="0" smtClean="0"/>
              <a:t>要求必须是双向迭代器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" y="66668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std::distance </a:t>
            </a:r>
            <a:r>
              <a:rPr lang="zh-CN" altLang="en-US"/>
              <a:t>等价于</a:t>
            </a:r>
            <a:r>
              <a:rPr lang="en-US" altLang="zh-CN"/>
              <a:t> -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std::distance </a:t>
            </a:r>
            <a:r>
              <a:rPr lang="zh-CN" altLang="en-US"/>
              <a:t>会求出两个迭代器之间的距离（差值）。</a:t>
            </a:r>
          </a:p>
          <a:p>
            <a:r>
              <a:rPr lang="en-US" altLang="zh-CN"/>
              <a:t>std::distance(it1, it2) </a:t>
            </a:r>
            <a:r>
              <a:rPr lang="zh-CN" altLang="en-US"/>
              <a:t>相当于</a:t>
            </a:r>
            <a:r>
              <a:rPr lang="en-US" altLang="zh-CN"/>
              <a:t> it2 - it1</a:t>
            </a:r>
            <a:r>
              <a:rPr lang="zh-CN" altLang="en-US"/>
              <a:t>，注意顺序和</a:t>
            </a:r>
            <a:r>
              <a:rPr lang="en-US" altLang="zh-CN"/>
              <a:t> - </a:t>
            </a:r>
            <a:r>
              <a:rPr lang="zh-CN" altLang="en-US"/>
              <a:t>相反。</a:t>
            </a:r>
          </a:p>
          <a:p>
            <a:r>
              <a:rPr lang="zh-CN" altLang="en-US"/>
              <a:t>注意：</a:t>
            </a:r>
            <a:r>
              <a:rPr lang="en-US" altLang="zh-CN"/>
              <a:t>distance </a:t>
            </a:r>
            <a:r>
              <a:rPr lang="zh-CN" altLang="en-US"/>
              <a:t>要求</a:t>
            </a:r>
            <a:r>
              <a:rPr lang="en-US" altLang="zh-CN"/>
              <a:t> it1 &lt; it2</a:t>
            </a:r>
            <a:r>
              <a:rPr lang="zh-CN" altLang="en-US"/>
              <a:t>。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564755" y="5265420"/>
            <a:ext cx="2900680" cy="9632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6055" y="1482725"/>
            <a:ext cx="5536565" cy="3509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" y="3686810"/>
            <a:ext cx="5246370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迭代器系列帮手函数一览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https://en.cppreference.com/w/cpp/iterator/distance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035" y="1163955"/>
            <a:ext cx="10361295" cy="337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930140"/>
            <a:ext cx="107442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030" y="1174750"/>
            <a:ext cx="967867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2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课程安排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</a:t>
            </a:r>
            <a:r>
              <a:rPr lang="zh-CN" altLang="en-US" b="1">
                <a:solidFill>
                  <a:srgbClr val="0070C0"/>
                </a:solidFill>
              </a:rPr>
              <a:t>你所不知道的</a:t>
            </a:r>
            <a:r>
              <a:rPr lang="en-US" altLang="zh-CN" b="1">
                <a:solidFill>
                  <a:srgbClr val="0070C0"/>
                </a:solidFill>
              </a:rPr>
              <a:t> set </a:t>
            </a:r>
            <a:r>
              <a:rPr lang="zh-CN" altLang="en-US" b="1">
                <a:solidFill>
                  <a:srgbClr val="0070C0"/>
                </a:solidFill>
              </a:rPr>
              <a:t>容器</a:t>
            </a:r>
            <a:r>
              <a:rPr lang="en-US" altLang="zh-CN" b="1">
                <a:solidFill>
                  <a:srgbClr val="0070C0"/>
                </a:solidFill>
              </a:rPr>
              <a:t> &amp; </a:t>
            </a:r>
            <a:r>
              <a:rPr lang="zh-CN" altLang="en-US" b="1">
                <a:solidFill>
                  <a:srgbClr val="0070C0"/>
                </a:solidFill>
              </a:rPr>
              <a:t>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，内存管理与对象生命周期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61820"/>
            <a:ext cx="10972800" cy="3578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顺便一提：小彭老师打印任意</a:t>
            </a:r>
            <a:r>
              <a:rPr lang="en-US" altLang="zh-CN"/>
              <a:t> STL </a:t>
            </a:r>
            <a:r>
              <a:rPr lang="zh-CN" altLang="en-US"/>
              <a:t>容器的黑科技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625" y="774065"/>
            <a:ext cx="9556750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lstStyle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lstStyle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lstStyle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24512" y="-2001837"/>
            <a:ext cx="84296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4137" y="3419475"/>
            <a:ext cx="82962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3683000" y="2819400"/>
            <a:ext cx="449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等价，看到返回值是</a:t>
            </a:r>
            <a:r>
              <a:rPr lang="en-US" altLang="zh-CN" dirty="0" smtClean="0"/>
              <a:t>pair</a:t>
            </a:r>
            <a:r>
              <a:rPr lang="zh-CN" altLang="en-US" dirty="0" smtClean="0"/>
              <a:t>，则自动把返回值</a:t>
            </a:r>
            <a:endParaRPr lang="en-US" altLang="zh-CN" dirty="0" smtClean="0"/>
          </a:p>
          <a:p>
            <a:r>
              <a:rPr lang="zh-CN" altLang="en-US" dirty="0" smtClean="0"/>
              <a:t>翻译成</a:t>
            </a:r>
            <a:r>
              <a:rPr lang="en-US" altLang="zh-CN" dirty="0" smtClean="0"/>
              <a:t>pair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lstStyle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</a:p>
          <a:p>
            <a:r>
              <a:rPr lang="zh-CN"/>
              <a:t>当向 set 容器添加元素成功时，该迭代器指向 set 容器新添加的元素，bool 类型的值为 true；</a:t>
            </a:r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http://c.biancheng.net/view/7196.html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lstStyle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8242300" y="18669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写错了，别用这个截图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lstStyle/>
          <a:p>
            <a:r>
              <a:rPr lang="en-US" sz="2800" dirty="0"/>
              <a:t>set </a:t>
            </a:r>
            <a:r>
              <a:rPr lang="zh-CN" altLang="en-US" sz="2800" dirty="0"/>
              <a:t>有一个</a:t>
            </a:r>
            <a:r>
              <a:rPr lang="en-US" altLang="zh-CN" sz="2800" dirty="0"/>
              <a:t> find </a:t>
            </a:r>
            <a:r>
              <a:rPr lang="zh-CN" altLang="en-US" sz="2800" dirty="0"/>
              <a:t>函数。只需给定一个参数，他会寻找</a:t>
            </a:r>
            <a:r>
              <a:rPr lang="en-US" altLang="zh-CN" sz="2800" dirty="0"/>
              <a:t> set </a:t>
            </a:r>
            <a:r>
              <a:rPr lang="zh-CN" altLang="en-US" sz="2800" dirty="0"/>
              <a:t>中与之相等的元素</a:t>
            </a:r>
            <a:r>
              <a:rPr lang="zh-CN" altLang="en-US" sz="2800" dirty="0" smtClean="0"/>
              <a:t>。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二分法</a:t>
            </a:r>
            <a:r>
              <a:rPr lang="en-US" altLang="zh-CN" sz="2800" dirty="0" smtClean="0"/>
              <a:t>)</a:t>
            </a:r>
            <a:endParaRPr lang="zh-CN" altLang="en-US" sz="2800" dirty="0"/>
          </a:p>
          <a:p>
            <a:r>
              <a:rPr lang="zh-CN" altLang="en-US" sz="2800" dirty="0"/>
              <a:t>如果找到，则返回指向找到元素的迭代器。</a:t>
            </a:r>
          </a:p>
          <a:p>
            <a:r>
              <a:rPr lang="zh-CN" altLang="en-US" sz="2800" dirty="0"/>
              <a:t>如果找不到，则返回</a:t>
            </a: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end()</a:t>
            </a:r>
            <a:r>
              <a:rPr lang="en-US" altLang="zh-CN" sz="2800" dirty="0"/>
              <a:t> </a:t>
            </a:r>
            <a:r>
              <a:rPr lang="zh-CN" altLang="en-US" sz="2800" dirty="0"/>
              <a:t>迭代器。</a:t>
            </a:r>
          </a:p>
          <a:p>
            <a:r>
              <a:rPr lang="zh-CN" altLang="en-US" sz="2800" dirty="0"/>
              <a:t>刚刚说过，</a:t>
            </a:r>
            <a:r>
              <a:rPr lang="en-US" altLang="zh-CN" sz="2800" dirty="0">
                <a:solidFill>
                  <a:srgbClr val="0070C0"/>
                </a:solidFill>
              </a:rPr>
              <a:t>end() </a:t>
            </a:r>
            <a:r>
              <a:rPr lang="zh-CN" altLang="en-US" sz="2800" dirty="0"/>
              <a:t>指向的是</a:t>
            </a:r>
            <a:r>
              <a:rPr lang="en-US" altLang="zh-CN" sz="2800" dirty="0"/>
              <a:t> set </a:t>
            </a:r>
            <a:r>
              <a:rPr lang="zh-CN" altLang="en-US" sz="2800" dirty="0"/>
              <a:t>的</a:t>
            </a:r>
            <a:r>
              <a:rPr lang="zh-CN" altLang="en-US" sz="2800" b="1" dirty="0">
                <a:solidFill>
                  <a:srgbClr val="0070C0"/>
                </a:solidFill>
              </a:rPr>
              <a:t>尾部再之后一格</a:t>
            </a:r>
            <a:r>
              <a:rPr lang="zh-CN" altLang="en-US" sz="2800" dirty="0"/>
              <a:t>元素，他指向的是一个不存在的地址，不可能有任何元素在那里！因此</a:t>
            </a: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end()</a:t>
            </a:r>
            <a:r>
              <a:rPr lang="en-US" altLang="zh-CN" sz="2800" dirty="0"/>
              <a:t> </a:t>
            </a:r>
            <a:r>
              <a:rPr lang="zh-CN" altLang="en-US" sz="2800" dirty="0"/>
              <a:t>常被标准库用作一个标记，来表示找不到的情况。</a:t>
            </a:r>
            <a:r>
              <a:rPr lang="en-US" altLang="zh-CN" sz="2800" dirty="0"/>
              <a:t>Python </a:t>
            </a:r>
            <a:r>
              <a:rPr lang="zh-CN" altLang="en-US" sz="2800" dirty="0"/>
              <a:t>中的</a:t>
            </a:r>
            <a:r>
              <a:rPr lang="en-US" altLang="zh-CN" sz="2800" dirty="0"/>
              <a:t> find </a:t>
            </a:r>
            <a:r>
              <a:rPr lang="zh-CN" altLang="en-US" sz="2800" dirty="0"/>
              <a:t>找不到元素时会返回</a:t>
            </a: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0070C0"/>
                </a:solidFill>
              </a:rPr>
              <a:t>-1</a:t>
            </a:r>
            <a:r>
              <a:rPr lang="en-US" altLang="zh-CN" sz="2800" dirty="0"/>
              <a:t> </a:t>
            </a:r>
            <a:r>
              <a:rPr lang="zh-CN" altLang="en-US" sz="2800" dirty="0"/>
              <a:t>来表示，也是这个思想。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sym typeface="+mn-ea"/>
              </a:rPr>
              <a:t>int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sym typeface="+mn-ea"/>
              </a:rPr>
              <a:t>const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 &amp;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sym typeface="+mn-ea"/>
              </a:rPr>
              <a:t>val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)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sym typeface="+mn-ea"/>
              </a:rPr>
              <a:t>const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;</a:t>
            </a:r>
            <a:endParaRPr lang="zh-CN" alt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81596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522605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find(2)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135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90144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3661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93559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7820025" y="3226435"/>
            <a:ext cx="1348105" cy="10064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lstStyle/>
          <a:p>
            <a:r>
              <a:rPr lang="zh-CN" dirty="0"/>
              <a:t>都是能存储一连串数据的容器。</a:t>
            </a:r>
          </a:p>
          <a:p>
            <a:r>
              <a:rPr lang="zh-CN" dirty="0"/>
              <a:t>区别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set</a:t>
            </a:r>
            <a:r>
              <a:rPr lang="zh-CN" altLang="en-US" dirty="0"/>
              <a:t>会</a:t>
            </a:r>
            <a:r>
              <a:rPr lang="zh-CN" altLang="en-US" dirty="0">
                <a:sym typeface="+mn-ea"/>
              </a:rPr>
              <a:t>自动</a:t>
            </a:r>
            <a:r>
              <a:rPr lang="zh-CN" altLang="en-US" dirty="0"/>
              <a:t>给其中的元素</a:t>
            </a:r>
            <a:r>
              <a:rPr lang="zh-CN" altLang="en-US" b="1" dirty="0"/>
              <a:t>从小到大排序</a:t>
            </a:r>
            <a:r>
              <a:rPr lang="zh-CN" altLang="en-US" dirty="0"/>
              <a:t>，而</a:t>
            </a:r>
            <a:r>
              <a:rPr lang="en-US" altLang="zh-CN" dirty="0"/>
              <a:t>vector</a:t>
            </a:r>
            <a:r>
              <a:rPr lang="zh-CN" altLang="en-US" dirty="0"/>
              <a:t>会保持插入时的顺序。</a:t>
            </a:r>
          </a:p>
          <a:p>
            <a:r>
              <a:rPr lang="zh-CN" altLang="en-US" dirty="0"/>
              <a:t>区别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set</a:t>
            </a:r>
            <a:r>
              <a:rPr lang="zh-CN" altLang="en-US" dirty="0"/>
              <a:t>会把重复的元素去除，只保留一个，即</a:t>
            </a:r>
            <a:r>
              <a:rPr lang="zh-CN" altLang="en-US" b="1" dirty="0"/>
              <a:t>去重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区别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vector</a:t>
            </a:r>
            <a:r>
              <a:rPr lang="zh-CN" altLang="en-US" dirty="0"/>
              <a:t>中的元素在内存中是连续的，可以高效地按</a:t>
            </a:r>
            <a:r>
              <a:rPr lang="zh-CN" altLang="en-US" b="1" dirty="0"/>
              <a:t>索引</a:t>
            </a:r>
            <a:r>
              <a:rPr lang="zh-CN" altLang="en-US" dirty="0"/>
              <a:t>随机访问，</a:t>
            </a:r>
            <a:r>
              <a:rPr lang="en-US" altLang="zh-CN" dirty="0"/>
              <a:t>set</a:t>
            </a:r>
            <a:r>
              <a:rPr lang="zh-CN" altLang="en-US" dirty="0"/>
              <a:t>则不行。</a:t>
            </a:r>
          </a:p>
          <a:p>
            <a:r>
              <a:rPr lang="zh-CN" altLang="en-US" dirty="0"/>
              <a:t>区别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en-US" altLang="zh-CN" dirty="0"/>
              <a:t>set</a:t>
            </a:r>
            <a:r>
              <a:rPr lang="zh-CN" altLang="en-US" dirty="0"/>
              <a:t>中的元素可以高效地按</a:t>
            </a:r>
            <a:r>
              <a:rPr lang="zh-CN" altLang="en-US" b="1" dirty="0"/>
              <a:t>值</a:t>
            </a:r>
            <a:r>
              <a:rPr lang="zh-CN" altLang="en-US" dirty="0"/>
              <a:t>查找，而</a:t>
            </a:r>
            <a:r>
              <a:rPr lang="en-US" altLang="zh-CN" dirty="0"/>
              <a:t> vector </a:t>
            </a:r>
            <a:r>
              <a:rPr lang="zh-CN" altLang="en-US" dirty="0"/>
              <a:t>则低效。</a:t>
            </a:r>
          </a:p>
        </p:txBody>
      </p:sp>
      <p:pic>
        <p:nvPicPr>
          <p:cNvPr id="25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866900" y="7112000"/>
            <a:ext cx="11764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Vector</a:t>
            </a:r>
            <a:r>
              <a:rPr lang="zh-CN" altLang="en-US" dirty="0" smtClean="0"/>
              <a:t>的查找复杂度是</a:t>
            </a:r>
            <a:r>
              <a:rPr lang="en-US" altLang="zh-CN" dirty="0" smtClean="0"/>
              <a:t>O(n)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set</a:t>
            </a:r>
            <a:r>
              <a:rPr lang="zh-CN" altLang="en-US" dirty="0" smtClean="0"/>
              <a:t>的查找复杂度是</a:t>
            </a:r>
            <a:r>
              <a:rPr lang="en-US" altLang="zh-CN" dirty="0" smtClean="0"/>
              <a:t>O(log n);</a:t>
            </a:r>
          </a:p>
          <a:p>
            <a:r>
              <a:rPr lang="en-US" altLang="zh-CN" dirty="0" smtClean="0"/>
              <a:t>Vector</a:t>
            </a:r>
            <a:r>
              <a:rPr lang="zh-CN" altLang="en-US" dirty="0" smtClean="0"/>
              <a:t>按照索引去查找，复杂度是</a:t>
            </a:r>
            <a:r>
              <a:rPr lang="en-US" altLang="zh-CN" dirty="0" smtClean="0"/>
              <a:t>O(1)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set</a:t>
            </a:r>
            <a:r>
              <a:rPr lang="zh-CN" altLang="en-US" dirty="0" smtClean="0"/>
              <a:t>按照</a:t>
            </a:r>
            <a:r>
              <a:rPr lang="zh-CN" altLang="en-US" dirty="0"/>
              <a:t>值</a:t>
            </a:r>
            <a:r>
              <a:rPr lang="zh-CN" altLang="en-US" dirty="0" smtClean="0"/>
              <a:t>去查找复杂度是</a:t>
            </a:r>
            <a:r>
              <a:rPr lang="en-US" altLang="zh-CN" dirty="0" smtClean="0"/>
              <a:t>O(n)</a:t>
            </a:r>
            <a:r>
              <a:rPr lang="zh-CN" altLang="en-US" dirty="0" smtClean="0"/>
              <a:t>，内部实现是红黑树，查找过程类似二分法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find(2)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find(2)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3853815" y="271780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4014470" y="264668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76520" y="271780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0" name="Text Box 9"/>
          <p:cNvSpPr txBox="1"/>
          <p:nvPr/>
        </p:nvSpPr>
        <p:spPr>
          <a:xfrm>
            <a:off x="5337175" y="264668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*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30185" y="271526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6" name="Text Box 15"/>
          <p:cNvSpPr txBox="1"/>
          <p:nvPr/>
        </p:nvSpPr>
        <p:spPr>
          <a:xfrm>
            <a:off x="7990840" y="264414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*</a:t>
            </a:r>
          </a:p>
        </p:txBody>
      </p:sp>
      <p:sp>
        <p:nvSpPr>
          <p:cNvPr id="17" name="Rectangles 16"/>
          <p:cNvSpPr/>
          <p:nvPr/>
        </p:nvSpPr>
        <p:spPr>
          <a:xfrm>
            <a:off x="7820025" y="3226435"/>
            <a:ext cx="1348105" cy="10064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990840" y="35045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出错！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因此，可以用这个写法：</a:t>
            </a:r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</a:p>
          <a:p>
            <a:r>
              <a:rPr lang="zh-CN" altLang="en-US"/>
              <a:t>这是个固定的写法，虽然要调用两个函数看起来好像挺麻烦，但是大家都在用。</a:t>
            </a: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find(2)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7811135" y="6172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221220" y="95250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find(8)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lstStyle/>
          <a:p>
            <a:r>
              <a:rPr lang="zh-CN" sz="2800"/>
              <a:t>还有一种更直观的写法：</a:t>
            </a:r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</a:p>
          <a:p>
            <a:r>
              <a:rPr lang="zh-CN" altLang="en-US" sz="2800"/>
              <a:t>因为 int 类型能隐式转换为 bool，所以 != 0 可以省略不写。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lstStyle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lstStyle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690360" y="22174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00445" y="1715770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find(4)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7795" y="223774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17880" y="171577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6074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635875" y="1725930"/>
            <a:ext cx="1938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prev(end())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477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375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139700" y="3169503"/>
            <a:ext cx="1566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不能改的原因是，可能会破坏</a:t>
            </a:r>
            <a:r>
              <a:rPr lang="en-US" altLang="zh-CN" dirty="0" smtClean="0"/>
              <a:t>set</a:t>
            </a:r>
            <a:r>
              <a:rPr lang="zh-CN" altLang="en-US" dirty="0" smtClean="0"/>
              <a:t>的排序</a:t>
            </a:r>
            <a:r>
              <a:rPr lang="en-US" altLang="zh-CN" dirty="0" smtClean="0"/>
              <a:t>(</a:t>
            </a:r>
            <a:r>
              <a:rPr lang="zh-CN" altLang="en-US" dirty="0" smtClean="0"/>
              <a:t>虽然可以通过下面的方法进行强制修改，</a:t>
            </a:r>
            <a:r>
              <a:rPr lang="en-US" altLang="zh-CN" dirty="0" smtClean="0"/>
              <a:t>set</a:t>
            </a:r>
            <a:r>
              <a:rPr lang="zh-CN" altLang="en-US" dirty="0" smtClean="0"/>
              <a:t>的迭代器都是</a:t>
            </a:r>
            <a:r>
              <a:rPr lang="en-US" altLang="zh-CN" dirty="0" err="1" smtClean="0"/>
              <a:t>const</a:t>
            </a:r>
            <a:r>
              <a:rPr lang="zh-CN" altLang="en-US" dirty="0" smtClean="0"/>
              <a:t>的，本身不能修改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其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方法都是通过二分法查找的，破坏其排序，在二分查找时，</a:t>
            </a:r>
            <a:r>
              <a:rPr lang="en-US" altLang="zh-CN" dirty="0" smtClean="0"/>
              <a:t>arch</a:t>
            </a:r>
            <a:r>
              <a:rPr lang="zh-CN" altLang="en-US" dirty="0" smtClean="0"/>
              <a:t>为中点，</a:t>
            </a:r>
            <a:r>
              <a:rPr lang="en-US" altLang="zh-CN" dirty="0" smtClean="0"/>
              <a:t>zebra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z&gt;arch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，所以往后面找而不是往前找，所以找不到了。</a:t>
            </a:r>
            <a:endParaRPr lang="en-US" altLang="zh-CN" dirty="0" smtClean="0"/>
          </a:p>
          <a:p>
            <a:r>
              <a:rPr lang="zh-CN" altLang="en-US" dirty="0" smtClean="0"/>
              <a:t>正确做法：</a:t>
            </a:r>
            <a:r>
              <a:rPr lang="en-US" altLang="zh-CN" dirty="0" smtClean="0"/>
              <a:t>zebra</a:t>
            </a:r>
            <a:r>
              <a:rPr lang="zh-CN" altLang="en-US" dirty="0" smtClean="0"/>
              <a:t>应该是在</a:t>
            </a:r>
            <a:r>
              <a:rPr lang="en-US" altLang="zh-CN" dirty="0" smtClean="0"/>
              <a:t>arch</a:t>
            </a:r>
            <a:r>
              <a:rPr lang="zh-CN" altLang="en-US" dirty="0" smtClean="0"/>
              <a:t>的右边而不是左边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94786" y="4258965"/>
            <a:ext cx="1076325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4258965"/>
            <a:ext cx="11277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lstStyle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，毕竟这是标准库一贯的作风。</a:t>
            </a:r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</a:p>
          <a:p>
            <a:r>
              <a:rPr lang="zh-CN" altLang="en-US" sz="2400"/>
              <a:t>用法举例：</a:t>
            </a:r>
            <a:r>
              <a:rPr lang="en-US" altLang="zh-CN" sz="2400"/>
              <a:t>a.erase(a.find(2), a.find(4));</a:t>
            </a:r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en-US" altLang="zh-CN"/>
              <a:t>string </a:t>
            </a:r>
            <a:r>
              <a:rPr lang="zh-CN" altLang="en-US"/>
              <a:t>会按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字典序”来排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5" y="773430"/>
            <a:ext cx="6324600" cy="5730875"/>
          </a:xfrm>
        </p:spPr>
        <p:txBody>
          <a:bodyPr/>
          <a:lstStyle/>
          <a:p>
            <a:r>
              <a:rPr lang="en-US"/>
              <a:t>set </a:t>
            </a:r>
            <a:r>
              <a:rPr lang="zh-CN" altLang="en-US"/>
              <a:t>会从小到大排序，对</a:t>
            </a:r>
            <a:r>
              <a:rPr lang="en-US" altLang="zh-CN"/>
              <a:t> int </a:t>
            </a:r>
            <a:r>
              <a:rPr lang="zh-CN" altLang="en-US"/>
              <a:t>来说就是数值的大小比较。那么对字符串类型</a:t>
            </a:r>
            <a:r>
              <a:rPr lang="en-US" altLang="zh-CN"/>
              <a:t> string </a:t>
            </a:r>
            <a:r>
              <a:rPr lang="zh-CN" altLang="en-US"/>
              <a:t>要怎么排序呢？</a:t>
            </a:r>
          </a:p>
          <a:p>
            <a:r>
              <a:rPr lang="zh-CN" altLang="en-US"/>
              <a:t>其实</a:t>
            </a:r>
            <a:r>
              <a:rPr lang="en-US" altLang="zh-CN"/>
              <a:t> string </a:t>
            </a:r>
            <a:r>
              <a:rPr lang="zh-CN" altLang="en-US"/>
              <a:t>类定义了运算符重载</a:t>
            </a:r>
            <a:r>
              <a:rPr lang="en-US" altLang="zh-CN"/>
              <a:t> &lt;</a:t>
            </a:r>
            <a:r>
              <a:rPr lang="zh-CN" altLang="en-US"/>
              <a:t>，他会按</a:t>
            </a:r>
            <a:r>
              <a:rPr lang="zh-CN" altLang="en-US" b="1"/>
              <a:t>字典序</a:t>
            </a:r>
            <a:r>
              <a:rPr lang="zh-CN" altLang="en-US"/>
              <a:t>比较两个字符串。所谓字典序就是优先比较两者第一个字符（按</a:t>
            </a:r>
            <a:r>
              <a:rPr lang="en-US" altLang="zh-CN"/>
              <a:t> ASCII </a:t>
            </a:r>
            <a:r>
              <a:rPr lang="zh-CN" altLang="en-US"/>
              <a:t>码比较），如果相等则继续比较下一个，不相等则直接以这个比较的结果返回。如果比到末尾都相等且字符串长度一样，则视为相等。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51880" y="2416175"/>
            <a:ext cx="6040120" cy="9563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448425" y="3888105"/>
            <a:ext cx="5275580" cy="9398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063105" y="5492115"/>
            <a:ext cx="46609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警告：千万别用</a:t>
            </a:r>
            <a:r>
              <a:rPr lang="en-US" altLang="zh-CN">
                <a:sym typeface="+mn-ea"/>
              </a:rPr>
              <a:t> set&lt;char *&gt; </a:t>
            </a:r>
            <a:r>
              <a:rPr lang="zh-CN" altLang="en-US">
                <a:sym typeface="+mn-ea"/>
              </a:rPr>
              <a:t>做字符串集合。这样只会按字符串指针的地址去判断相等，而不是所指向字符串的内容。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60412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7014210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find(4)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7330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1683385" y="170561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220450" y="22479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10719435" y="172593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06209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72180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find(2)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694805" y="22174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04890" y="171577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find(4)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317309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2583180" y="170561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find(2)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179445" y="2656840"/>
            <a:ext cx="3495040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lstStyle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71830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28385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find(4)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779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17880" y="170561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2865" y="22479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1850" y="172593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10213340" y="6350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9603105" y="13335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find(2)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756400" y="2656840"/>
            <a:ext cx="3423285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lstStyle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912360" y="73533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482975" y="213360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upper_bound(2)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92188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82975" y="1705610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lower_bound(2)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lstStyle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9" idx="2"/>
          </p:cNvCxnSpPr>
          <p:nvPr/>
        </p:nvCxnSpPr>
        <p:spPr>
          <a:xfrm>
            <a:off x="3180715" y="1603375"/>
            <a:ext cx="4445" cy="1612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65935" y="108140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lower_bound(2)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92188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82975" y="1705610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upper_bound(2)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lstStyle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3179445" y="160337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65935" y="108140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lower_bound(2)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upper_bound(4)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179445" y="2646680"/>
            <a:ext cx="526288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255" y="661035"/>
            <a:ext cx="5715635" cy="5730875"/>
          </a:xfrm>
        </p:spPr>
        <p:txBody>
          <a:bodyPr/>
          <a:lstStyle/>
          <a:p>
            <a:r>
              <a:rPr lang="en-US"/>
              <a:t>set </a:t>
            </a:r>
            <a:r>
              <a:rPr lang="zh-CN"/>
              <a:t>作为模板类，其实有两个模板参数：</a:t>
            </a:r>
            <a:r>
              <a:rPr lang="en-US" altLang="zh-CN"/>
              <a:t>set&lt;T, CompT&gt;</a:t>
            </a:r>
          </a:p>
          <a:p>
            <a:r>
              <a:rPr lang="zh-CN" altLang="en-US"/>
              <a:t>第一个</a:t>
            </a:r>
            <a:r>
              <a:rPr lang="en-US" altLang="zh-CN"/>
              <a:t> T </a:t>
            </a:r>
            <a:r>
              <a:rPr lang="zh-CN" altLang="en-US"/>
              <a:t>是容器内元素的类型，例如</a:t>
            </a:r>
            <a:r>
              <a:rPr lang="en-US" altLang="zh-CN"/>
              <a:t> int </a:t>
            </a:r>
            <a:r>
              <a:rPr lang="zh-CN" altLang="en-US"/>
              <a:t>或</a:t>
            </a:r>
            <a:r>
              <a:rPr lang="en-US" altLang="zh-CN"/>
              <a:t> string </a:t>
            </a:r>
            <a:r>
              <a:rPr lang="zh-CN" altLang="en-US"/>
              <a:t>等。</a:t>
            </a:r>
          </a:p>
          <a:p>
            <a:r>
              <a:rPr lang="zh-CN" altLang="en-US"/>
              <a:t>第二个</a:t>
            </a:r>
            <a:r>
              <a:rPr lang="en-US" altLang="zh-CN"/>
              <a:t> CompT </a:t>
            </a:r>
            <a:r>
              <a:rPr lang="zh-CN" altLang="en-US"/>
              <a:t>定义了你想要的</a:t>
            </a:r>
            <a:r>
              <a:rPr lang="zh-CN" altLang="en-US" b="1"/>
              <a:t>比较函子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内部会调用这个函数来决定怎么排序</a:t>
            </a:r>
            <a:r>
              <a:rPr lang="zh-CN" altLang="en-US"/>
              <a:t>。</a:t>
            </a:r>
          </a:p>
          <a:p>
            <a:r>
              <a:rPr lang="zh-CN" altLang="en-US"/>
              <a:t>如果</a:t>
            </a:r>
            <a:r>
              <a:rPr lang="en-US" altLang="zh-CN"/>
              <a:t> CompT </a:t>
            </a:r>
            <a:r>
              <a:rPr lang="zh-CN" altLang="en-US"/>
              <a:t>不指定，默认会直接用运算符</a:t>
            </a:r>
            <a:r>
              <a:rPr lang="en-US" altLang="zh-CN"/>
              <a:t> &lt; </a:t>
            </a:r>
            <a:r>
              <a:rPr lang="zh-CN" altLang="en-US"/>
              <a:t>来比较。</a:t>
            </a:r>
          </a:p>
          <a:p>
            <a:r>
              <a:rPr lang="zh-CN" altLang="en-US"/>
              <a:t>这里我们定义个</a:t>
            </a:r>
            <a:r>
              <a:rPr lang="en-US" altLang="zh-CN"/>
              <a:t> MyComp </a:t>
            </a:r>
            <a:r>
              <a:rPr lang="zh-CN" altLang="en-US"/>
              <a:t>作为比较函子，和默认的一样用</a:t>
            </a:r>
            <a:r>
              <a:rPr lang="en-US" altLang="zh-CN"/>
              <a:t> &lt; </a:t>
            </a:r>
            <a:r>
              <a:rPr lang="zh-CN" altLang="en-US"/>
              <a:t>来比较，所以没有变化。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78855" y="1530350"/>
            <a:ext cx="6113145" cy="2352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915150" y="4950460"/>
            <a:ext cx="4547870" cy="44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865620" y="2164715"/>
            <a:ext cx="1328420" cy="1016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的遍历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lstStyle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</a:p>
          <a:p>
            <a:r>
              <a:rPr lang="en-US" altLang="zh-CN">
                <a:sym typeface="+mn-ea"/>
              </a:rPr>
              <a:t>  int value = arr[i];</a:t>
            </a:r>
          </a:p>
          <a:p>
            <a:r>
              <a:rPr lang="en-US" altLang="zh-CN">
                <a:sym typeface="+mn-ea"/>
              </a:rPr>
              <a:t>}</a:t>
            </a: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</a:p>
          <a:p>
            <a:r>
              <a:rPr lang="en-US" altLang="zh-CN">
                <a:sym typeface="+mn-ea"/>
              </a:rPr>
              <a:t>  int value = *p;</a:t>
            </a:r>
          </a:p>
          <a:p>
            <a:r>
              <a:rPr lang="en-US" altLang="zh-CN">
                <a:sym typeface="+mn-ea"/>
              </a:rPr>
              <a:t>}</a:t>
            </a: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</a:p>
          <a:p>
            <a:r>
              <a:rPr lang="en-US" altLang="zh-CN">
                <a:sym typeface="+mn-ea"/>
              </a:rPr>
              <a:t>  int value = *p;</a:t>
            </a:r>
          </a:p>
          <a:p>
            <a:r>
              <a:rPr lang="en-US" altLang="zh-CN">
                <a:sym typeface="+mn-ea"/>
              </a:rPr>
              <a:t>}</a:t>
            </a: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</a:p>
          <a:p>
            <a:r>
              <a:rPr lang="en-US" altLang="zh-CN">
                <a:sym typeface="+mn-ea"/>
              </a:rPr>
              <a:t>  int value = *p;</a:t>
            </a:r>
          </a:p>
          <a:p>
            <a:r>
              <a:rPr lang="en-US" altLang="zh-CN">
                <a:sym typeface="+mn-ea"/>
              </a:rPr>
              <a:t>}</a:t>
            </a: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</a:p>
          <a:p>
            <a:r>
              <a:rPr lang="en-US" altLang="zh-CN">
                <a:sym typeface="+mn-ea"/>
              </a:rPr>
              <a:t>  int value = *p;</a:t>
            </a:r>
          </a:p>
          <a:p>
            <a:r>
              <a:rPr lang="en-US" altLang="zh-CN">
                <a:sym typeface="+mn-ea"/>
              </a:rPr>
              <a:t>}</a:t>
            </a: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的遍历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lstStyle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的遍历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lstStyle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的遍历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lstStyle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947920" y="161099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534410" y="108902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lower_bound(2)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upper_bound(4)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937125" y="2646680"/>
            <a:ext cx="350520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1825" y="1809115"/>
            <a:ext cx="6480175" cy="2456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5786755" cy="5730875"/>
          </a:xfrm>
        </p:spPr>
        <p:txBody>
          <a:bodyPr/>
          <a:lstStyle/>
          <a:p>
            <a:r>
              <a:rPr lang="zh-CN">
                <a:sym typeface="+mn-ea"/>
              </a:rPr>
              <a:t>恶搞一下，这里我们把比较函子</a:t>
            </a:r>
            <a:r>
              <a:rPr lang="en-US" altLang="zh-CN">
                <a:sym typeface="+mn-ea"/>
              </a:rPr>
              <a:t> MyComp </a:t>
            </a:r>
            <a:r>
              <a:rPr lang="zh-CN" altLang="en-US">
                <a:sym typeface="+mn-ea"/>
              </a:rPr>
              <a:t>定义成只比较字符串第一个字符</a:t>
            </a:r>
            <a:r>
              <a:rPr lang="en-US" altLang="zh-CN">
                <a:sym typeface="+mn-ea"/>
              </a:rPr>
              <a:t> a[0] &lt; b[0]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神奇的一幕发生了，</a:t>
            </a:r>
            <a:r>
              <a:rPr lang="en-US" altLang="zh-CN">
                <a:sym typeface="+mn-ea"/>
              </a:rPr>
              <a:t>“any” </a:t>
            </a:r>
            <a:r>
              <a:rPr lang="zh-CN" altLang="en-US">
                <a:sym typeface="+mn-ea"/>
              </a:rPr>
              <a:t>不见了！为什么？因为去重！</a:t>
            </a:r>
          </a:p>
          <a:p>
            <a:r>
              <a:rPr lang="zh-CN" altLang="en-US">
                <a:sym typeface="+mn-ea"/>
              </a:rPr>
              <a:t>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“any” </a:t>
            </a:r>
            <a:r>
              <a:rPr lang="zh-CN" altLang="en-US">
                <a:sym typeface="+mn-ea"/>
              </a:rPr>
              <a:t>视为相等的元素？明明内容都不一样？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548755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和其他容器之间的转换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lstStyle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</a:p>
          <a:p>
            <a:r>
              <a:rPr lang="zh-CN" altLang="en-US"/>
              <a:t>相当于过滤出所有</a:t>
            </a:r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7350" y="2646363"/>
            <a:ext cx="48387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3657600" y="21844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类似</a:t>
            </a:r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和其他容器之间的转换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lstStyle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07795" y="2757805"/>
            <a:ext cx="8802370" cy="11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8025" y="2597150"/>
            <a:ext cx="5133975" cy="2110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和其他容器之间的转换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lstStyle/>
          <a:p>
            <a:r>
              <a:rPr lang="zh-CN"/>
              <a:t>也可以反过来，把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</a:t>
            </a:r>
            <a:r>
              <a:rPr lang="zh-CN" altLang="en-US"/>
              <a:t>。</a:t>
            </a:r>
            <a:endParaRPr lang="zh-CN"/>
          </a:p>
          <a:p>
            <a:r>
              <a:rPr lang="zh-CN"/>
              <a:t>强制转换</a:t>
            </a:r>
            <a:r>
              <a:rPr lang="zh-CN" altLang="en-US"/>
              <a:t>到</a:t>
            </a:r>
            <a:r>
              <a:rPr lang="en-US" altLang="zh-CN"/>
              <a:t> vector </a:t>
            </a:r>
            <a:r>
              <a:rPr lang="zh-CN" altLang="en-US"/>
              <a:t>容器：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>
                <a:sym typeface="+mn-ea"/>
              </a:rPr>
              <a:t>强制转换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set(b.begin(), b.end())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set(ForwardIt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161530" y="4114800"/>
            <a:ext cx="442087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931660" y="5236210"/>
            <a:ext cx="526034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的妙用：排序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lstStyle/>
          <a:p>
            <a:r>
              <a:rPr lang="zh-CN" altLang="en-US" dirty="0"/>
              <a:t>刚刚说，把</a:t>
            </a:r>
            <a:r>
              <a:rPr lang="en-US" altLang="zh-CN" dirty="0"/>
              <a:t> vector </a:t>
            </a:r>
            <a:r>
              <a:rPr lang="zh-CN" altLang="en-US" dirty="0"/>
              <a:t>转成</a:t>
            </a:r>
            <a:r>
              <a:rPr lang="en-US" altLang="zh-CN" dirty="0"/>
              <a:t> set </a:t>
            </a:r>
            <a:r>
              <a:rPr lang="zh-CN" altLang="en-US" dirty="0"/>
              <a:t>会让元素自动</a:t>
            </a:r>
            <a:r>
              <a:rPr lang="zh-CN" altLang="en-US" b="1" dirty="0" smtClean="0"/>
              <a:t>排序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std</a:t>
            </a:r>
            <a:r>
              <a:rPr lang="en-US" altLang="zh-CN" b="1" dirty="0" smtClean="0"/>
              <a:t>::sort</a:t>
            </a:r>
            <a:r>
              <a:rPr lang="zh-CN" altLang="en-US" b="1" dirty="0" smtClean="0"/>
              <a:t>也可以排序</a:t>
            </a:r>
            <a:r>
              <a:rPr lang="en-US" altLang="zh-CN" b="1" dirty="0" smtClean="0"/>
              <a:t>)</a:t>
            </a:r>
            <a:r>
              <a:rPr lang="zh-CN" altLang="en-US" dirty="0" smtClean="0"/>
              <a:t>和</a:t>
            </a:r>
            <a:r>
              <a:rPr lang="zh-CN" altLang="en-US" b="1" dirty="0"/>
              <a:t>去重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我们其实可以利用这一点，把</a:t>
            </a:r>
            <a:r>
              <a:rPr lang="en-US" altLang="zh-CN" dirty="0"/>
              <a:t> vector </a:t>
            </a:r>
            <a:r>
              <a:rPr lang="zh-CN" altLang="en-US" dirty="0"/>
              <a:t>转成</a:t>
            </a:r>
            <a:r>
              <a:rPr lang="en-US" altLang="zh-CN" dirty="0"/>
              <a:t> set </a:t>
            </a:r>
            <a:r>
              <a:rPr lang="zh-CN" altLang="en-US" dirty="0"/>
              <a:t>再转回</a:t>
            </a:r>
            <a:r>
              <a:rPr lang="en-US" altLang="zh-CN" dirty="0"/>
              <a:t> vector</a:t>
            </a:r>
            <a:r>
              <a:rPr lang="zh-CN" altLang="en-US" dirty="0"/>
              <a:t>，这样就实现去重了。</a:t>
            </a: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sym typeface="+mn-ea"/>
              </a:rPr>
              <a:t>ForwardIt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&gt;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sym typeface="+mn-ea"/>
              </a:rPr>
              <a:t>ForwardIt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 beg,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sym typeface="+mn-ea"/>
              </a:rPr>
              <a:t>ForwardIt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sym typeface="+mn-ea"/>
              </a:rPr>
              <a:t> end);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46000" y="4076700"/>
            <a:ext cx="328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arr.assign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v.begin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b.end</a:t>
            </a:r>
            <a:r>
              <a:rPr lang="en-US" altLang="zh-CN" dirty="0" smtClean="0"/>
              <a:t>())</a:t>
            </a:r>
          </a:p>
          <a:p>
            <a:r>
              <a:rPr lang="zh-CN" altLang="en-US" dirty="0"/>
              <a:t>等价于</a:t>
            </a:r>
            <a:endParaRPr lang="en-US" altLang="zh-CN" dirty="0"/>
          </a:p>
          <a:p>
            <a:r>
              <a:rPr lang="en-US" altLang="zh-CN" dirty="0" err="1"/>
              <a:t>a</a:t>
            </a:r>
            <a:r>
              <a:rPr lang="en-US" altLang="zh-CN" dirty="0" err="1" smtClean="0"/>
              <a:t>rr</a:t>
            </a:r>
            <a:r>
              <a:rPr lang="en-US" altLang="zh-CN" dirty="0" smtClean="0"/>
              <a:t> = vector(</a:t>
            </a:r>
            <a:r>
              <a:rPr lang="en-US" altLang="zh-CN" dirty="0" err="1" smtClean="0"/>
              <a:t>b.begin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b.end</a:t>
            </a:r>
            <a:r>
              <a:rPr lang="en-US" altLang="zh-CN" dirty="0" smtClean="0"/>
              <a:t>())</a:t>
            </a:r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sym typeface="+mn-ea"/>
              </a:rPr>
              <a:t>size_t size() const noexcept;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51295" y="5059045"/>
            <a:ext cx="5031105" cy="10693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5235" y="2049145"/>
            <a:ext cx="5826760" cy="179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075" y="1037590"/>
            <a:ext cx="2710180" cy="4483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查找</a:t>
            </a:r>
            <a:r>
              <a:rPr lang="en-US" altLang="zh-CN"/>
              <a:t> </a:t>
            </a:r>
            <a:r>
              <a:rPr lang="en-US"/>
              <a:t>multiset </a:t>
            </a:r>
            <a:r>
              <a:rPr lang="zh-CN" altLang="en-US"/>
              <a:t>中的等值区间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刚刚说了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里相等的元素都是紧挨着排列的。</a:t>
            </a:r>
          </a:p>
          <a:p>
            <a:r>
              <a:rPr lang="zh-CN" altLang="en-US">
                <a:sym typeface="+mn-ea"/>
              </a:rPr>
              <a:t>所以可以用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函数获取所有相等值的区间。</a:t>
            </a:r>
          </a:p>
          <a:p>
            <a:r>
              <a:rPr lang="en-US" altLang="zh-CN" sz="2800">
                <a:sym typeface="+mn-ea"/>
              </a:rPr>
              <a:t>[lower_bound, upper_bound)</a:t>
            </a: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altLang="zh-CN" sz="2000">
              <a:sym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63920" y="2689860"/>
            <a:ext cx="62280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947920" y="161099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534410" y="108902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lower_bound(2)</a:t>
            </a:r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upper_bound(2)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937125" y="2646680"/>
            <a:ext cx="350520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lstStyle/>
          <a:p>
            <a:r>
              <a:rPr lang="zh-CN" altLang="en-US">
                <a:sym typeface="+mn-ea"/>
              </a:rPr>
              <a:t>首先搞懂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内部是怎么确定两个元素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相等的：</a:t>
            </a:r>
          </a:p>
          <a:p>
            <a:r>
              <a:rPr lang="en-US" altLang="zh-CN">
                <a:sym typeface="+mn-ea"/>
              </a:rPr>
              <a:t>!(a &lt; b) &amp;&amp; !(b &lt; a)</a:t>
            </a:r>
          </a:p>
          <a:p>
            <a:r>
              <a:rPr lang="zh-CN" altLang="en-US">
                <a:sym typeface="+mn-ea"/>
              </a:rPr>
              <a:t>也就是说他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内部没有用到</a:t>
            </a:r>
            <a:r>
              <a:rPr lang="en-US" altLang="zh-CN">
                <a:sym typeface="+mn-ea"/>
              </a:rPr>
              <a:t> == </a:t>
            </a:r>
            <a:r>
              <a:rPr lang="zh-CN" altLang="en-US">
                <a:sym typeface="+mn-ea"/>
              </a:rPr>
              <a:t>运算符，而是调用了两次比较函子来判断的。逻辑是：</a:t>
            </a:r>
          </a:p>
          <a:p>
            <a:r>
              <a:rPr lang="zh-CN" altLang="en-US">
                <a:sym typeface="+mn-ea"/>
              </a:rPr>
              <a:t>若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且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a</a:t>
            </a:r>
            <a:r>
              <a:rPr lang="zh-CN" altLang="en-US">
                <a:sym typeface="+mn-ea"/>
              </a:rPr>
              <a:t>，则视为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等于</a:t>
            </a:r>
            <a:r>
              <a:rPr lang="en-US" altLang="zh-CN" b="1">
                <a:sym typeface="+mn-ea"/>
              </a:rPr>
              <a:t> b</a:t>
            </a:r>
            <a:r>
              <a:rPr lang="zh-CN" altLang="en-US">
                <a:sym typeface="+mn-ea"/>
              </a:rPr>
              <a:t>，所以这就是为什么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只需要一个比较函子，不需要相等函子的原因。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lstStyle/>
          <a:p>
            <a:r>
              <a:rPr lang="zh-CN">
                <a:sym typeface="+mn-ea"/>
              </a:rPr>
              <a:t>对于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的参数相同的情况，可以用</a:t>
            </a:r>
            <a:r>
              <a:rPr lang="en-US" altLang="zh-CN">
                <a:sym typeface="+mn-ea"/>
              </a:rPr>
              <a:t> equal_range </a:t>
            </a:r>
            <a:r>
              <a:rPr lang="zh-CN" altLang="en-US">
                <a:sym typeface="+mn-ea"/>
              </a:rPr>
              <a:t>一次性求出两个边界，获得等值区间，更高效。</a:t>
            </a: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34710" y="2521585"/>
            <a:ext cx="6257290" cy="15386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lstStyle/>
          <a:p>
            <a:r>
              <a:rPr lang="en-US" sz="2800">
                <a:sym typeface="+mn-ea"/>
              </a:rPr>
              <a:t>equal_range</a:t>
            </a:r>
            <a:r>
              <a:rPr lang="zh-CN" altLang="en-US" sz="2800">
                <a:sym typeface="+mn-ea"/>
              </a:rPr>
              <a:t>（等值区间）和调用两次</a:t>
            </a:r>
            <a:r>
              <a:rPr lang="en-US" altLang="zh-CN" sz="2800">
                <a:sym typeface="+mn-ea"/>
              </a:rPr>
              <a:t> lower_bound</a:t>
            </a:r>
            <a:r>
              <a:rPr lang="zh-CN" altLang="en-US" sz="2800">
                <a:sym typeface="+mn-ea"/>
              </a:rPr>
              <a:t>（大于等于起点）</a:t>
            </a:r>
            <a:r>
              <a:rPr lang="en-US" altLang="zh-CN" sz="2800">
                <a:sym typeface="+mn-ea"/>
              </a:rPr>
              <a:t>upper_bound</a:t>
            </a:r>
            <a:r>
              <a:rPr lang="zh-CN" altLang="en-US" sz="2800">
                <a:sym typeface="+mn-ea"/>
              </a:rPr>
              <a:t>（大于起点）的不同：</a:t>
            </a:r>
          </a:p>
          <a:p>
            <a:r>
              <a:rPr lang="zh-CN" altLang="en-US" sz="2800">
                <a:sym typeface="+mn-ea"/>
              </a:rPr>
              <a:t>当指定的值找不到时，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返回两个</a:t>
            </a:r>
            <a:r>
              <a:rPr lang="en-US" altLang="zh-CN" sz="2800">
                <a:sym typeface="+mn-ea"/>
              </a:rPr>
              <a:t> end() </a:t>
            </a:r>
            <a:r>
              <a:rPr lang="zh-CN" altLang="en-US" sz="2800">
                <a:sym typeface="+mn-ea"/>
              </a:rPr>
              <a:t>迭代器，代表空区间。</a:t>
            </a:r>
          </a:p>
          <a:p>
            <a:r>
              <a:rPr lang="en-US" altLang="zh-CN" sz="2800">
                <a:sym typeface="+mn-ea"/>
              </a:rPr>
              <a:t>lower/upper_bound </a:t>
            </a:r>
            <a:r>
              <a:rPr lang="zh-CN" altLang="en-US" sz="2800">
                <a:sym typeface="+mn-ea"/>
              </a:rPr>
              <a:t>却会正常返回指向大于等于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大于指定值的迭代器。</a:t>
            </a:r>
          </a:p>
          <a:p>
            <a:r>
              <a:rPr lang="zh-CN" altLang="en-US" sz="2800">
                <a:sym typeface="+mn-ea"/>
              </a:rPr>
              <a:t>原因：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的用途都是返回一个用来遍历的区间，两个迭代器是一起用的，不会单独用。所以为了高效，找不到等值元素会直接返回空区间。</a:t>
            </a: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280" y="1776730"/>
            <a:ext cx="5760720" cy="2533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009765" y="5060315"/>
            <a:ext cx="4010660" cy="13741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删除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lstStyle/>
          <a:p>
            <a:r>
              <a:rPr lang="en-US">
                <a:sym typeface="+mn-ea"/>
              </a:rPr>
              <a:t>erase </a:t>
            </a:r>
            <a:r>
              <a:rPr lang="zh-CN" altLang="en-US">
                <a:sym typeface="+mn-ea"/>
              </a:rPr>
              <a:t>只有一个参数的版本，会把所有等于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的元素删除。</a:t>
            </a:r>
          </a:p>
          <a:p>
            <a:r>
              <a:rPr lang="zh-CN" altLang="en-US">
                <a:sym typeface="+mn-ea"/>
              </a:rPr>
              <a:t>例如：</a:t>
            </a:r>
            <a:r>
              <a:rPr lang="en-US" altLang="zh-CN">
                <a:sym typeface="+mn-ea"/>
              </a:rPr>
              <a:t>b.erase(2)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b.erase(b.lower_bound(2), b.upper_bound(2));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63260" y="2959100"/>
            <a:ext cx="642874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lstStyle/>
          <a:p>
            <a:r>
              <a:rPr lang="en-US">
                <a:sym typeface="+mn-ea"/>
              </a:rPr>
              <a:t>equal_range </a:t>
            </a:r>
            <a:r>
              <a:rPr lang="zh-CN" altLang="en-US">
                <a:sym typeface="+mn-ea"/>
              </a:rPr>
              <a:t>返回的等值区间，可以求长度，也可以遍历。</a:t>
            </a:r>
          </a:p>
          <a:p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而言遍历似乎没什么用，反正都是一堆相等的元素。</a:t>
            </a:r>
          </a:p>
          <a:p>
            <a:r>
              <a:rPr lang="zh-CN" altLang="en-US">
                <a:sym typeface="+mn-ea"/>
              </a:rPr>
              <a:t>求长度也没什么用，可以用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替代，总之就是非常尴尬。</a:t>
            </a:r>
          </a:p>
          <a:p>
            <a:r>
              <a:rPr lang="zh-CN" altLang="en-US">
                <a:sym typeface="+mn-ea"/>
              </a:rPr>
              <a:t>但之后说到</a:t>
            </a:r>
            <a:r>
              <a:rPr lang="en-US" altLang="zh-CN">
                <a:sym typeface="+mn-ea"/>
              </a:rPr>
              <a:t> multimap </a:t>
            </a:r>
            <a:r>
              <a:rPr lang="zh-CN" altLang="en-US">
                <a:sym typeface="+mn-ea"/>
              </a:rPr>
              <a:t>的时候这个函数就会很有用了，下节课再说。</a:t>
            </a: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5990" y="5056505"/>
            <a:ext cx="3457575" cy="13811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7945" y="1638935"/>
            <a:ext cx="577405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求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中的等值元素个数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lstStyle/>
          <a:p>
            <a:r>
              <a:rPr lang="en-US">
                <a:sym typeface="+mn-ea"/>
              </a:rPr>
              <a:t>count(x) </a:t>
            </a:r>
            <a:r>
              <a:rPr lang="zh-CN" altLang="en-US">
                <a:sym typeface="+mn-ea"/>
              </a:rPr>
              <a:t>返回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中等于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的元素个数（如果找不到则返回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）。</a:t>
            </a:r>
          </a:p>
          <a:p>
            <a:r>
              <a:rPr lang="zh-CN" altLang="en-US">
                <a:sym typeface="+mn-ea"/>
              </a:rPr>
              <a:t>刚刚说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（具有去重功能）的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只会返回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。</a:t>
            </a: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multiset</a:t>
            </a:r>
            <a:r>
              <a:rPr lang="zh-CN" altLang="en-US">
                <a:sym typeface="+mn-ea"/>
              </a:rPr>
              <a:t>（没有去重功能）的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可以返回任何</a:t>
            </a:r>
            <a:r>
              <a:rPr lang="en-US" altLang="zh-CN">
                <a:sym typeface="+mn-ea"/>
              </a:rPr>
              <a:t> ≥ 0 </a:t>
            </a:r>
            <a:r>
              <a:rPr lang="zh-CN" altLang="en-US">
                <a:sym typeface="+mn-ea"/>
              </a:rPr>
              <a:t>的数。</a:t>
            </a: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125" y="2762250"/>
            <a:ext cx="6111875" cy="13335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806565" y="5097780"/>
            <a:ext cx="4417060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multiset </a:t>
            </a:r>
            <a:r>
              <a:rPr lang="zh-CN" altLang="en-US"/>
              <a:t>也有</a:t>
            </a:r>
            <a:r>
              <a:rPr lang="en-US" altLang="zh-CN"/>
              <a:t> find </a:t>
            </a:r>
            <a:r>
              <a:rPr lang="zh-CN" altLang="en-US"/>
              <a:t>函数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multiset </a:t>
            </a:r>
            <a:r>
              <a:rPr lang="zh-CN" altLang="en-US"/>
              <a:t>允许多个重复的元素存在，那么</a:t>
            </a:r>
            <a:r>
              <a:rPr lang="en-US" altLang="zh-CN"/>
              <a:t> find </a:t>
            </a:r>
            <a:r>
              <a:rPr lang="zh-CN" altLang="en-US"/>
              <a:t>会返回哪一个？第一个！</a:t>
            </a:r>
          </a:p>
          <a:p>
            <a:r>
              <a:rPr lang="en-US" altLang="zh-CN"/>
              <a:t>find(x) </a:t>
            </a:r>
            <a:r>
              <a:rPr lang="zh-CN" altLang="en-US"/>
              <a:t>会返回第一个等于</a:t>
            </a:r>
            <a:r>
              <a:rPr lang="en-US" altLang="zh-CN"/>
              <a:t> x </a:t>
            </a:r>
            <a:r>
              <a:rPr lang="zh-CN" altLang="en-US"/>
              <a:t>的元素的迭代器。找不到也是返回</a:t>
            </a:r>
            <a:r>
              <a:rPr lang="en-US" altLang="zh-CN"/>
              <a:t> end()</a:t>
            </a:r>
            <a:r>
              <a:rPr lang="zh-CN" altLang="en-US"/>
              <a:t>。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8520" y="2019300"/>
            <a:ext cx="6253480" cy="14852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805295" y="4505960"/>
            <a:ext cx="451993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操作总结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set </a:t>
            </a:r>
            <a:r>
              <a:rPr lang="zh-CN" altLang="en-US"/>
              <a:t>系列成员函数总结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1174750"/>
          <a:ext cx="109728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25"/>
                <a:gridCol w="3474085"/>
                <a:gridCol w="1101725"/>
                <a:gridCol w="1116965"/>
                <a:gridCol w="34671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insert(x)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插入一个元素</a:t>
                      </a:r>
                      <a:r>
                        <a:rPr lang="en-US" altLang="zh-CN"/>
                        <a:t>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erase(x)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删除所有等于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count(x)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有多少个等于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find(x)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指向第一个等于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lower_bound(x)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指向第一个大于等于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upper_bound(x)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指向第一个大于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×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equal_range(x)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所有等于</a:t>
                      </a:r>
                      <a:r>
                        <a:rPr lang="en-US" altLang="zh-CN" sz="1800">
                          <a:sym typeface="+mn-ea"/>
                        </a:rPr>
                        <a:t> x </a:t>
                      </a:r>
                      <a:r>
                        <a:rPr lang="zh-CN" altLang="en-US" sz="1800">
                          <a:sym typeface="+mn-ea"/>
                        </a:rPr>
                        <a:t>的元素所组成的区间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12900" y="4940300"/>
            <a:ext cx="894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Unordered_set</a:t>
            </a:r>
            <a:r>
              <a:rPr lang="zh-CN" altLang="en-US" dirty="0"/>
              <a:t>：</a:t>
            </a:r>
            <a:r>
              <a:rPr lang="zh-CN" altLang="en-US" dirty="0" smtClean="0"/>
              <a:t>无序</a:t>
            </a:r>
            <a:r>
              <a:rPr lang="en-US" altLang="zh-CN" dirty="0" smtClean="0"/>
              <a:t>set</a:t>
            </a:r>
            <a:r>
              <a:rPr lang="zh-CN" altLang="en-US" dirty="0" smtClean="0"/>
              <a:t>，使用哈希散列表实现的，可查等职区间，但是无法比较大小</a:t>
            </a:r>
            <a:endParaRPr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C++11 </a:t>
            </a:r>
            <a:r>
              <a:rPr lang="zh-CN" altLang="en-US"/>
              <a:t>新增：</a:t>
            </a:r>
            <a:r>
              <a:rPr lang="en-US" altLang="zh-CN"/>
              <a:t>unordered_set </a:t>
            </a:r>
            <a:r>
              <a:rPr lang="zh-CN" altLang="en-US"/>
              <a:t>容器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770" y="773430"/>
            <a:ext cx="5715635" cy="5730875"/>
          </a:xfrm>
        </p:spPr>
        <p:txBody>
          <a:bodyPr/>
          <a:lstStyle/>
          <a:p>
            <a:r>
              <a:rPr lang="en-US"/>
              <a:t>set </a:t>
            </a:r>
            <a:r>
              <a:rPr lang="zh-CN" altLang="en-US"/>
              <a:t>会让元素从小到大排序。</a:t>
            </a:r>
          </a:p>
          <a:p>
            <a:r>
              <a:rPr lang="zh-CN" altLang="en-US"/>
              <a:t>而</a:t>
            </a:r>
            <a:r>
              <a:rPr lang="en-US" altLang="zh-CN"/>
              <a:t> unordered_set </a:t>
            </a:r>
            <a:r>
              <a:rPr lang="zh-CN" altLang="en-US" b="1"/>
              <a:t>不会排序</a:t>
            </a:r>
            <a:r>
              <a:rPr lang="zh-CN" altLang="en-US"/>
              <a:t>，里面的元素都是</a:t>
            </a:r>
            <a:r>
              <a:rPr lang="zh-CN" altLang="en-US" b="1"/>
              <a:t>完全随机的顺序</a:t>
            </a:r>
            <a:r>
              <a:rPr lang="zh-CN" altLang="en-US"/>
              <a:t>，和插入的顺序也不一样。虽然你可能注意到这里的刚好和插入的顺序相反？巧合而已，具体怎么顺序是和</a:t>
            </a:r>
            <a:r>
              <a:rPr lang="en-US" altLang="zh-CN"/>
              <a:t> glibc </a:t>
            </a:r>
            <a:r>
              <a:rPr lang="zh-CN" altLang="en-US"/>
              <a:t>实现有关的。</a:t>
            </a:r>
          </a:p>
          <a:p>
            <a:r>
              <a:rPr lang="en-US" altLang="zh-CN"/>
              <a:t>set </a:t>
            </a:r>
            <a:r>
              <a:rPr lang="zh-CN" altLang="en-US"/>
              <a:t>基于红黑树实现，相当于二分查找树，</a:t>
            </a:r>
            <a:r>
              <a:rPr lang="en-US" altLang="zh-CN"/>
              <a:t>unordered_set </a:t>
            </a:r>
            <a:r>
              <a:rPr lang="zh-CN" altLang="en-US"/>
              <a:t>基于散列哈希表实现，正是哈希函数导致了</a:t>
            </a:r>
            <a:r>
              <a:rPr lang="zh-CN" altLang="en-US">
                <a:sym typeface="+mn-ea"/>
              </a:rPr>
              <a:t>随机的</a:t>
            </a:r>
            <a:r>
              <a:rPr lang="zh-CN" altLang="en-US"/>
              <a:t>顺序。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8405" y="2098675"/>
            <a:ext cx="5903595" cy="14986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681470" y="5366385"/>
            <a:ext cx="46672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en-US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en-US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lstStyle/>
          <a:p>
            <a:r>
              <a:rPr lang="zh-CN">
                <a:sym typeface="+mn-ea"/>
              </a:rPr>
              <a:t>所以我们这里写了</a:t>
            </a:r>
            <a:r>
              <a:rPr lang="en-US" altLang="zh-CN">
                <a:sym typeface="+mn-ea"/>
              </a:rPr>
              <a:t> a[0] &lt; b[0] </a:t>
            </a:r>
            <a:r>
              <a:rPr lang="zh-CN" altLang="en-US">
                <a:sym typeface="+mn-ea"/>
              </a:rPr>
              <a:t>就相当于让相等条件变成了</a:t>
            </a:r>
            <a:r>
              <a:rPr lang="en-US" altLang="zh-CN">
                <a:sym typeface="+mn-ea"/>
              </a:rPr>
              <a:t> a[0] == b[0]</a:t>
            </a:r>
            <a:r>
              <a:rPr lang="zh-CN" altLang="en-US">
                <a:sym typeface="+mn-ea"/>
              </a:rPr>
              <a:t>。也就是说只要第一个字符相等就视为字符串相等，所以</a:t>
            </a:r>
            <a:r>
              <a:rPr lang="en-US" altLang="zh-CN">
                <a:sym typeface="+mn-ea"/>
              </a:rPr>
              <a:t> 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“any” </a:t>
            </a:r>
            <a:r>
              <a:rPr lang="zh-CN" altLang="en-US">
                <a:sym typeface="+mn-ea"/>
              </a:rPr>
              <a:t>会被视为相等的元素，从而被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给去重了！</a:t>
            </a: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扩展知识：其实，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map&lt;K, 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无非就是个只比较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set&lt;pair&lt;K, T&gt;&gt;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，顺手还加了一些方便的函数，比如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[]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at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1960245"/>
                <a:gridCol w="2357120"/>
                <a:gridCol w="1744980"/>
                <a:gridCol w="271589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头文件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lower/upper_bound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equal_range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find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&lt;vector&gt;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&lt;set&gt;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&lt;set&gt;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&lt;unordered_set&gt;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&lt;unordered_set&gt;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只适合：按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unordered_set</a:t>
            </a:r>
            <a:r>
              <a:rPr lang="en-US" altLang="zh-CN" dirty="0"/>
              <a:t>&lt;tuple&lt;</a:t>
            </a:r>
            <a:r>
              <a:rPr lang="en-US" altLang="zh-CN" dirty="0" err="1"/>
              <a:t>int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&gt;&gt; </a:t>
            </a:r>
            <a:r>
              <a:rPr lang="zh-CN" altLang="en-US" dirty="0"/>
              <a:t>会出错，如何修复？</a:t>
            </a:r>
          </a:p>
          <a:p>
            <a:r>
              <a:rPr lang="en-US" altLang="zh-CN" dirty="0" err="1"/>
              <a:t>std</a:t>
            </a:r>
            <a:r>
              <a:rPr lang="en-US" altLang="zh-CN" dirty="0"/>
              <a:t>::less</a:t>
            </a:r>
            <a:r>
              <a:rPr lang="zh-CN" altLang="en-US" dirty="0"/>
              <a:t>，</a:t>
            </a:r>
            <a:r>
              <a:rPr lang="en-US" altLang="zh-CN" dirty="0" err="1"/>
              <a:t>std</a:t>
            </a:r>
            <a:r>
              <a:rPr lang="en-US" altLang="zh-CN" dirty="0"/>
              <a:t>::hash</a:t>
            </a:r>
            <a:r>
              <a:rPr lang="zh-CN" altLang="en-US" dirty="0"/>
              <a:t>，用户如何自定义他们的特化？</a:t>
            </a:r>
          </a:p>
          <a:p>
            <a:r>
              <a:rPr lang="en-US" altLang="zh-CN" dirty="0"/>
              <a:t>set </a:t>
            </a:r>
            <a:r>
              <a:rPr lang="zh-CN" altLang="en-US" dirty="0"/>
              <a:t>的排序函子能否有状态（有捕获变量的</a:t>
            </a:r>
            <a:r>
              <a:rPr lang="en-US" altLang="zh-CN" dirty="0"/>
              <a:t> lambda </a:t>
            </a:r>
            <a:r>
              <a:rPr lang="zh-CN" altLang="en-US" dirty="0"/>
              <a:t>表达式）</a:t>
            </a:r>
          </a:p>
          <a:p>
            <a:r>
              <a:rPr lang="en-US" altLang="zh-CN" dirty="0"/>
              <a:t>emplace</a:t>
            </a:r>
            <a:r>
              <a:rPr lang="zh-CN" altLang="en-US" dirty="0"/>
              <a:t>，</a:t>
            </a:r>
            <a:r>
              <a:rPr lang="en-US" altLang="zh-CN" dirty="0" err="1"/>
              <a:t>emplace_hint</a:t>
            </a:r>
            <a:r>
              <a:rPr lang="zh-CN" altLang="en-US" dirty="0"/>
              <a:t>，</a:t>
            </a:r>
            <a:r>
              <a:rPr lang="en-US" altLang="zh-CN" dirty="0" err="1"/>
              <a:t>try_emplace</a:t>
            </a:r>
            <a:r>
              <a:rPr lang="en-US" altLang="zh-CN" dirty="0"/>
              <a:t> </a:t>
            </a:r>
            <a:r>
              <a:rPr lang="zh-CN" altLang="en-US" dirty="0"/>
              <a:t>有什么区别？</a:t>
            </a:r>
          </a:p>
          <a:p>
            <a:r>
              <a:rPr lang="zh-CN" altLang="en-US" dirty="0"/>
              <a:t>我需要高效去重，可</a:t>
            </a:r>
            <a:r>
              <a:rPr lang="en-US" altLang="zh-CN" dirty="0"/>
              <a:t> set </a:t>
            </a:r>
            <a:r>
              <a:rPr lang="zh-CN" altLang="en-US" dirty="0"/>
              <a:t>没法并行，有没有并行版的</a:t>
            </a:r>
            <a:r>
              <a:rPr lang="en-US" altLang="zh-CN" dirty="0"/>
              <a:t> set</a:t>
            </a:r>
            <a:r>
              <a:rPr lang="zh-CN" altLang="en-US" dirty="0" smtClean="0"/>
              <a:t>？</a:t>
            </a:r>
            <a:r>
              <a:rPr lang="en-US" altLang="zh-CN" dirty="0" err="1" smtClean="0"/>
              <a:t>std:unique</a:t>
            </a:r>
            <a:endParaRPr lang="zh-CN" altLang="en-US" dirty="0"/>
          </a:p>
          <a:p>
            <a:r>
              <a:rPr lang="zh-CN" altLang="en-US" dirty="0"/>
              <a:t>关注小彭老师不迷路，我们之后课专门讨论一下这些问题。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algorithm(next ep plan)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copy, copy_n</a:t>
            </a:r>
          </a:p>
          <a:p>
            <a:r>
              <a:rPr lang="en-US"/>
              <a:t>copy_if, copy_if_n</a:t>
            </a:r>
          </a:p>
          <a:p>
            <a:r>
              <a:rPr lang="en-US"/>
              <a:t>copy_backward</a:t>
            </a:r>
          </a:p>
          <a:p>
            <a:r>
              <a:rPr lang="en-US"/>
              <a:t>fill, fill_n</a:t>
            </a:r>
          </a:p>
          <a:p>
            <a:r>
              <a:rPr lang="en-US"/>
              <a:t>for_each, for_each_n</a:t>
            </a:r>
          </a:p>
          <a:p>
            <a:r>
              <a:rPr lang="en-US"/>
              <a:t>remove, remove_if</a:t>
            </a:r>
          </a:p>
          <a:p>
            <a:r>
              <a:rPr lang="en-US"/>
              <a:t>remove_copy, remove_copy_if</a:t>
            </a: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</a:p>
          <a:p>
            <a:r>
              <a:rPr lang="en-US"/>
              <a:t>replace, replace_if</a:t>
            </a:r>
          </a:p>
          <a:p>
            <a:r>
              <a:rPr lang="en-US"/>
              <a:t>replace_copy, replace_copy_if</a:t>
            </a: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</a:p>
          <a:p>
            <a:r>
              <a:rPr lang="en-US">
                <a:sym typeface="+mn-ea"/>
              </a:rPr>
              <a:t>lexicographical_compare</a:t>
            </a:r>
          </a:p>
          <a:p>
            <a:r>
              <a:rPr lang="en-US"/>
              <a:t>equal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lstStyle/>
          <a:p>
            <a:r>
              <a:rPr lang="en-US">
                <a:sym typeface="+mn-ea"/>
              </a:rPr>
              <a:t>min, max, minmax, clamp</a:t>
            </a:r>
          </a:p>
          <a:p>
            <a:r>
              <a:rPr lang="en-US">
                <a:sym typeface="+mn-ea"/>
              </a:rPr>
              <a:t>min_element, max_element, minmax_element</a:t>
            </a:r>
          </a:p>
          <a:p>
            <a:r>
              <a:rPr lang="en-US"/>
              <a:t>any_of, all_of, none_of</a:t>
            </a:r>
          </a:p>
          <a:p>
            <a:r>
              <a:rPr lang="en-US"/>
              <a:t>count, count_if</a:t>
            </a:r>
          </a:p>
          <a:p>
            <a:r>
              <a:rPr lang="en-US"/>
              <a:t>move, move_backward</a:t>
            </a:r>
          </a:p>
          <a:p>
            <a:r>
              <a:rPr lang="en-US"/>
              <a:t>swap_ranges</a:t>
            </a: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sym typeface="+mn-ea"/>
              </a:rPr>
              <a:t>next_permutation, prev_permutation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</a:p>
          <a:p>
            <a:r>
              <a:rPr lang="en-US">
                <a:sym typeface="+mn-ea"/>
              </a:rPr>
              <a:t>merge, inplace_merge</a:t>
            </a: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</a:p>
          <a:p>
            <a:r>
              <a:rPr lang="en-US">
                <a:sym typeface="+mn-ea"/>
              </a:rPr>
              <a:t>includes</a:t>
            </a: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fontScale="85000" lnSpcReduction="20000"/>
          </a:bodyPr>
          <a:lstStyle/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</a:p>
          <a:p>
            <a:r>
              <a:rPr lang="en-US">
                <a:sym typeface="+mn-ea"/>
              </a:rPr>
              <a:t>iota</a:t>
            </a:r>
          </a:p>
          <a:p>
            <a:r>
              <a:rPr lang="en-US">
                <a:sym typeface="+mn-ea"/>
              </a:rPr>
              <a:t>accumate, reduce, </a:t>
            </a:r>
            <a:r>
              <a:rPr lang="en-US"/>
              <a:t>transform_reduce</a:t>
            </a:r>
          </a:p>
          <a:p>
            <a:r>
              <a:rPr lang="en-US"/>
              <a:t>inner_product</a:t>
            </a:r>
          </a:p>
          <a:p>
            <a:r>
              <a:rPr lang="en-US"/>
              <a:t>exclusive_scan, transform_exclusive_scan</a:t>
            </a:r>
          </a:p>
          <a:p>
            <a:r>
              <a:rPr lang="en-US"/>
              <a:t>inclusive_scan, transform_inclusive_scan</a:t>
            </a:r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ym typeface="+mn-ea"/>
              </a:rPr>
              <a:t>binary_search</a:t>
            </a:r>
          </a:p>
          <a:p>
            <a:r>
              <a:rPr lang="en-US">
                <a:sym typeface="+mn-ea"/>
              </a:rPr>
              <a:t>lower_bound, upper_bound, equal_range</a:t>
            </a: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</a:p>
          <a:p>
            <a:r>
              <a:rPr lang="en-US"/>
              <a:t>is_sorted, is_sorted_until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adjacent_difference</a:t>
            </a:r>
          </a:p>
          <a:p>
            <a:r>
              <a:rPr lang="en-US"/>
              <a:t>adjacent_find</a:t>
            </a:r>
          </a:p>
          <a:p>
            <a:r>
              <a:rPr lang="en-US">
                <a:sym typeface="+mn-ea"/>
              </a:rPr>
              <a:t>swap_ranges</a:t>
            </a: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</a:p>
          <a:p>
            <a:r>
              <a:rPr lang="en-US"/>
              <a:t>rotate, rotate_copy</a:t>
            </a:r>
          </a:p>
          <a:p>
            <a:r>
              <a:rPr lang="en-US"/>
              <a:t>reverse, reverse_copy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826000" y="2413635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ffmpeg -y -i 2022-06-18_14-14-35.mkv -r 60 -filter_complex "[0:v]setpts=0.666667*PTS[v];[0:a]atempo=1.5[a]" -map "[v]" -map "[a]" /tmp/985211.mkv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lstStyle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/>
          <p:nvPr/>
        </p:nvGraphicFramePr>
        <p:xfrm>
          <a:off x="1435100" y="346202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9" idx="2"/>
          </p:cNvCxnSpPr>
          <p:nvPr/>
        </p:nvCxnSpPr>
        <p:spPr>
          <a:xfrm flipH="1">
            <a:off x="3189605" y="2318385"/>
            <a:ext cx="1270" cy="11442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76095" y="179641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lower_bound(2)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35100" y="2790190"/>
            <a:ext cx="6985" cy="6616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45185" y="227838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begin()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9850" y="2810510"/>
            <a:ext cx="1270" cy="6623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8835" y="231902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end()</a:t>
            </a:r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73440" y="2318385"/>
            <a:ext cx="10160" cy="1154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29450" y="179641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upper_bound(4)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189605" y="3229610"/>
            <a:ext cx="526288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Rectangles 9"/>
          <p:cNvSpPr/>
          <p:nvPr/>
        </p:nvSpPr>
        <p:spPr>
          <a:xfrm>
            <a:off x="1326833" y="5130165"/>
            <a:ext cx="9333230" cy="1198880"/>
          </a:xfrm>
          <a:prstGeom prst="rect">
            <a:avLst/>
          </a:prstGeom>
          <a:noFill/>
          <a:ln>
            <a:noFill/>
          </a:ln>
          <a:effectLst>
            <a:outerShdw blurRad="50800" dist="50800" dir="2760000" algn="ctr" rotWithShape="0">
              <a:srgbClr val="0070C0">
                <a:alpha val="43000"/>
              </a:srgbClr>
            </a:outerShdw>
            <a:reflection blurRad="381000" stA="50000" endA="300" endPos="55000" dir="5400000" sy="-100000" algn="bl" rotWithShape="0"/>
          </a:effectLst>
          <a:scene3d>
            <a:camera prst="orthographicFront"/>
            <a:lightRig rig="sunset" dir="t">
              <a:rot lat="0" lon="0" rev="0"/>
            </a:lightRig>
          </a:scene3d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12700">
                  <a:solidFill>
                    <a:schemeClr val="accent1"/>
                  </a:solidFill>
                  <a:prstDash val="solid"/>
                </a:ln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effectLst>
                  <a:outerShdw dist="38100" dir="2640000" algn="bl" rotWithShape="0">
                    <a:schemeClr val="accent1"/>
                  </a:outerShdw>
                </a:effectLst>
              </a:rPr>
              <a:t>自动排序、去重、过滤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2368868" y="214630"/>
            <a:ext cx="7249160" cy="1198880"/>
          </a:xfrm>
          <a:prstGeom prst="rect">
            <a:avLst/>
          </a:prstGeom>
          <a:noFill/>
          <a:ln>
            <a:noFill/>
          </a:ln>
          <a:effectLst>
            <a:outerShdw blurRad="50800" dist="50800" dir="4920000" algn="ctr" rotWithShape="0">
              <a:srgbClr val="FF8D41">
                <a:alpha val="43000"/>
              </a:srgbClr>
            </a:outerShdw>
            <a:reflection blurRad="152400" stA="52000" endA="300" endPos="52000" dir="5400000" sy="-100000" algn="bl" rotWithShape="0"/>
          </a:effectLst>
          <a:scene3d>
            <a:camera prst="perspectiveLeft" fov="2400000">
              <a:rot lat="21000000" lon="0" rev="0"/>
            </a:camera>
            <a:lightRig rig="morning" dir="t">
              <a:rot lat="0" lon="0" rev="3000000"/>
            </a:lightRig>
          </a:scene3d>
          <a:sp3d prstMaterial="matte"/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你有所不知的</a:t>
            </a:r>
            <a:r>
              <a:rPr lang="en-US" altLang="zh-CN" sz="7200" b="1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set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4299585" y="2707640"/>
            <a:ext cx="3383280" cy="521970"/>
          </a:xfrm>
          <a:prstGeom prst="rect">
            <a:avLst/>
          </a:prstGeom>
          <a:noFill/>
          <a:effectLst>
            <a:outerShdw blurRad="50800" dist="38100" dir="1980000" rotWithShape="0">
              <a:srgbClr val="FFC000">
                <a:alpha val="31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800">
                <a:ln/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两个迭代器组成区间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Q20200616092315"/>
          <p:cNvPicPr>
            <a:picLocks noChangeAspect="1"/>
          </p:cNvPicPr>
          <p:nvPr/>
        </p:nvPicPr>
        <p:blipFill>
          <a:blip r:embed="rId2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感谢观看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zh-CN" altLang="en-US"/>
              <a:t>录播稍后上传比站</a:t>
            </a:r>
          </a:p>
          <a:p>
            <a:pPr marL="457200" lvl="1" indent="0">
              <a:buNone/>
            </a:pPr>
            <a:r>
              <a:rPr lang="zh-CN" altLang="en-US"/>
              <a:t>课件下载：</a:t>
            </a:r>
            <a:r>
              <a:rPr lang="en-US" altLang="zh-CN"/>
              <a:t>https://github.com/parallel101/course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6210</Words>
  <Application>Microsoft Office PowerPoint</Application>
  <PresentationFormat>自定义</PresentationFormat>
  <Paragraphs>764</Paragraphs>
  <Slides>91</Slides>
  <Notes>2</Notes>
  <HiddenSlides>8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92" baseType="lpstr">
      <vt:lpstr>Gear Drives</vt:lpstr>
      <vt:lpstr>C++ 标准库系列课 - 你所不知道的 set 容器</vt:lpstr>
      <vt:lpstr>课程安排</vt:lpstr>
      <vt:lpstr>set 和 vector 的区别</vt:lpstr>
      <vt:lpstr>set 的排序：string 会按“字典序”来排</vt:lpstr>
      <vt:lpstr>set 的排序：自定义排序函数</vt:lpstr>
      <vt:lpstr>set 的排序：自定义排序函数</vt:lpstr>
      <vt:lpstr>set 的排序：自定义排序函数</vt:lpstr>
      <vt:lpstr>set 的排序：自定义排序函数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std::distance 等价于 -</vt:lpstr>
      <vt:lpstr>迭代器系列帮手函数一览</vt:lpstr>
      <vt:lpstr>学有余力的同学可以看一下 glibc 源码</vt:lpstr>
      <vt:lpstr>学有余力的同学可以看一下 glibc 源码</vt:lpstr>
      <vt:lpstr>学有余力的同学可以看一下 glibc 源码</vt:lpstr>
      <vt:lpstr>顺便一提：小彭老师打印任意 STL 容器的黑科技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PowerPoint 演示文稿</vt:lpstr>
      <vt:lpstr>PowerPoint 演示文稿</vt:lpstr>
      <vt:lpstr>PowerPoint 演示文稿</vt:lpstr>
      <vt:lpstr>在 set 中查询元素是否存在</vt:lpstr>
      <vt:lpstr>PowerPoint 演示文稿</vt:lpstr>
      <vt:lpstr>在 set 中查询元素是否存在</vt:lpstr>
      <vt:lpstr>从 set 中删除指定元素</vt:lpstr>
      <vt:lpstr>从 set 中删除指定元素</vt:lpstr>
      <vt:lpstr>PowerPoint 演示文稿</vt:lpstr>
      <vt:lpstr>set 增删改查操作总结</vt:lpstr>
      <vt:lpstr>从 set 中删除指定范围的元素</vt:lpstr>
      <vt:lpstr>PowerPoint 演示文稿</vt:lpstr>
      <vt:lpstr>PowerPoint 演示文稿</vt:lpstr>
      <vt:lpstr>从 set 中删除指定范围的元素（错误）</vt:lpstr>
      <vt:lpstr>PowerPoint 演示文稿</vt:lpstr>
      <vt:lpstr>lower_bound 和 upper_bound 函数</vt:lpstr>
      <vt:lpstr>PowerPoint 演示文稿</vt:lpstr>
      <vt:lpstr>lower_bound 和 upper_bound 函数</vt:lpstr>
      <vt:lpstr>PowerPoint 演示文稿</vt:lpstr>
      <vt:lpstr>从 set 中删除指定范围的元素（正确）</vt:lpstr>
      <vt:lpstr>PowerPoint 演示文稿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PowerPoint 演示文稿</vt:lpstr>
      <vt:lpstr>set 和其他容器之间的转换</vt:lpstr>
      <vt:lpstr>set 和其他容器之间的转换</vt:lpstr>
      <vt:lpstr>PowerPoint 演示文稿</vt:lpstr>
      <vt:lpstr>set 和其他容器之间的转换</vt:lpstr>
      <vt:lpstr>set 的妙用：排序</vt:lpstr>
      <vt:lpstr>清空 set 所有元素</vt:lpstr>
      <vt:lpstr>set 的大小（元素个数）</vt:lpstr>
      <vt:lpstr>set 的不去重版本：multiset</vt:lpstr>
      <vt:lpstr>查找 multiset 中的等值区间</vt:lpstr>
      <vt:lpstr>PowerPoint 演示文稿</vt:lpstr>
      <vt:lpstr>查找 multiset 中的等值区间</vt:lpstr>
      <vt:lpstr>查找 multiset 中的等值区间</vt:lpstr>
      <vt:lpstr>删除 multiset 中的等值区间</vt:lpstr>
      <vt:lpstr>查找 multiset 中的等值区间</vt:lpstr>
      <vt:lpstr>求 multiset 中的等值元素个数</vt:lpstr>
      <vt:lpstr>multiset 也有 find 函数</vt:lpstr>
      <vt:lpstr>multiset 增删改查操作总结</vt:lpstr>
      <vt:lpstr>set 系列成员函数总结</vt:lpstr>
      <vt:lpstr>C++11 新增：unordered_set 容器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关于 set 和 map 还没有讲到的</vt:lpstr>
      <vt:lpstr>algorithm(next ep plan)</vt:lpstr>
      <vt:lpstr>algorithm</vt:lpstr>
      <vt:lpstr>algorithm</vt:lpstr>
      <vt:lpstr>algorithm</vt:lpstr>
      <vt:lpstr>algorithm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标准库系列课 - 你所不知道的 set 容器</dc:title>
  <dc:creator>bate</dc:creator>
  <cp:lastModifiedBy>1</cp:lastModifiedBy>
  <cp:revision>813</cp:revision>
  <dcterms:created xsi:type="dcterms:W3CDTF">2022-06-18T14:59:26Z</dcterms:created>
  <dcterms:modified xsi:type="dcterms:W3CDTF">2022-08-15T15:23:49Z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